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Average" panose="020B0604020202020204" charset="0"/>
      <p:regular r:id="rId14"/>
    </p:embeddedFont>
    <p:embeddedFont>
      <p:font typeface="Oswald" panose="020F0502020204030204" pitchFamily="2" charset="0"/>
      <p:regular r:id="rId15"/>
      <p:bold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898" y="6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219892e72f2_1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219892e72f2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19892e72f2_2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19892e72f2_2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21901168cb5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21901168cb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1901168cb5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1901168cb5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1901168cb5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1901168cb5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19892e72f2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19892e72f2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1901168cb5_0_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1901168cb5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19892e72f2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19892e72f2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19892e72f2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19892e72f2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19892e72f2_1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19892e72f2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slow">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351750" y="1383150"/>
            <a:ext cx="8520600" cy="1046700"/>
          </a:xfrm>
          <a:prstGeom prst="rect">
            <a:avLst/>
          </a:prstGeom>
          <a:effectLst>
            <a:outerShdw blurRad="57150" dist="19050" dir="5400000" algn="bl" rotWithShape="0">
              <a:srgbClr val="000000"/>
            </a:outerShdw>
          </a:effectLst>
        </p:spPr>
        <p:txBody>
          <a:bodyPr spcFirstLastPara="1" wrap="square" lIns="91425" tIns="91425" rIns="91425" bIns="91425" anchor="b" anchorCtr="0">
            <a:normAutofit/>
          </a:bodyPr>
          <a:lstStyle/>
          <a:p>
            <a:pPr marL="0" lvl="0" indent="0" algn="ctr" rtl="0">
              <a:spcBef>
                <a:spcPts val="0"/>
              </a:spcBef>
              <a:spcAft>
                <a:spcPts val="0"/>
              </a:spcAft>
              <a:buNone/>
            </a:pPr>
            <a:r>
              <a:rPr lang="en-GB" u="sng" dirty="0">
                <a:latin typeface="Times New Roman"/>
                <a:ea typeface="Times New Roman"/>
                <a:cs typeface="Times New Roman"/>
                <a:sym typeface="Times New Roman"/>
              </a:rPr>
              <a:t>THE BOSTOREK</a:t>
            </a:r>
            <a:endParaRPr u="sng" dirty="0">
              <a:latin typeface="Times New Roman"/>
              <a:ea typeface="Times New Roman"/>
              <a:cs typeface="Times New Roman"/>
              <a:sym typeface="Times New Roman"/>
            </a:endParaRPr>
          </a:p>
        </p:txBody>
      </p:sp>
      <p:sp>
        <p:nvSpPr>
          <p:cNvPr id="60" name="Google Shape;60;p13"/>
          <p:cNvSpPr txBox="1">
            <a:spLocks noGrp="1"/>
          </p:cNvSpPr>
          <p:nvPr>
            <p:ph type="subTitle" idx="1"/>
          </p:nvPr>
        </p:nvSpPr>
        <p:spPr>
          <a:xfrm>
            <a:off x="351750" y="2333825"/>
            <a:ext cx="8520600" cy="486000"/>
          </a:xfrm>
          <a:prstGeom prst="rect">
            <a:avLst/>
          </a:prstGeom>
          <a:effectLst>
            <a:outerShdw blurRad="57150" dist="19050" dir="5400000" algn="bl" rotWithShape="0">
              <a:srgbClr val="000000"/>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GB">
                <a:latin typeface="Times New Roman"/>
                <a:ea typeface="Times New Roman"/>
                <a:cs typeface="Times New Roman"/>
                <a:sym typeface="Times New Roman"/>
              </a:rPr>
              <a:t>AN AID TO THE UNPUBLISHED</a:t>
            </a:r>
            <a:endParaRPr>
              <a:latin typeface="Times New Roman"/>
              <a:ea typeface="Times New Roman"/>
              <a:cs typeface="Times New Roman"/>
              <a:sym typeface="Times New Roman"/>
            </a:endParaRPr>
          </a:p>
        </p:txBody>
      </p:sp>
      <p:sp>
        <p:nvSpPr>
          <p:cNvPr id="61" name="Google Shape;61;p13"/>
          <p:cNvSpPr txBox="1"/>
          <p:nvPr/>
        </p:nvSpPr>
        <p:spPr>
          <a:xfrm>
            <a:off x="4803275" y="4583850"/>
            <a:ext cx="4356300" cy="4002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endParaRPr>
              <a:latin typeface="Times New Roman"/>
              <a:ea typeface="Times New Roman"/>
              <a:cs typeface="Times New Roman"/>
              <a:sym typeface="Times New Roman"/>
            </a:endParaRPr>
          </a:p>
        </p:txBody>
      </p:sp>
      <p:sp>
        <p:nvSpPr>
          <p:cNvPr id="62" name="Google Shape;62;p13"/>
          <p:cNvSpPr txBox="1"/>
          <p:nvPr/>
        </p:nvSpPr>
        <p:spPr>
          <a:xfrm>
            <a:off x="6665400" y="4096800"/>
            <a:ext cx="2478600" cy="10467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CREATED BY:</a:t>
            </a:r>
            <a:endParaRPr>
              <a:solidFill>
                <a:schemeClr val="dk1"/>
              </a:solidFill>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AutoNum type="arabicPeriod"/>
            </a:pPr>
            <a:r>
              <a:rPr lang="en-GB">
                <a:solidFill>
                  <a:schemeClr val="dk1"/>
                </a:solidFill>
                <a:latin typeface="Times New Roman"/>
                <a:ea typeface="Times New Roman"/>
                <a:cs typeface="Times New Roman"/>
                <a:sym typeface="Times New Roman"/>
              </a:rPr>
              <a:t>Shashank Paliwal</a:t>
            </a:r>
            <a:endParaRPr>
              <a:solidFill>
                <a:schemeClr val="dk1"/>
              </a:solidFill>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AutoNum type="arabicPeriod"/>
            </a:pPr>
            <a:r>
              <a:rPr lang="en-GB">
                <a:solidFill>
                  <a:schemeClr val="dk1"/>
                </a:solidFill>
                <a:latin typeface="Times New Roman"/>
                <a:ea typeface="Times New Roman"/>
                <a:cs typeface="Times New Roman"/>
                <a:sym typeface="Times New Roman"/>
              </a:rPr>
              <a:t>Piklu De</a:t>
            </a:r>
            <a:endParaRPr>
              <a:solidFill>
                <a:schemeClr val="dk1"/>
              </a:solidFill>
              <a:latin typeface="Times New Roman"/>
              <a:ea typeface="Times New Roman"/>
              <a:cs typeface="Times New Roman"/>
              <a:sym typeface="Times New Roman"/>
            </a:endParaRPr>
          </a:p>
          <a:p>
            <a:pPr marL="457200" lvl="0" indent="-317500" algn="l" rtl="0">
              <a:spcBef>
                <a:spcPts val="0"/>
              </a:spcBef>
              <a:spcAft>
                <a:spcPts val="0"/>
              </a:spcAft>
              <a:buClr>
                <a:schemeClr val="dk1"/>
              </a:buClr>
              <a:buSzPts val="1400"/>
              <a:buFont typeface="Times New Roman"/>
              <a:buAutoNum type="arabicPeriod"/>
            </a:pPr>
            <a:r>
              <a:rPr lang="en-GB">
                <a:solidFill>
                  <a:schemeClr val="dk1"/>
                </a:solidFill>
                <a:latin typeface="Times New Roman"/>
                <a:ea typeface="Times New Roman"/>
                <a:cs typeface="Times New Roman"/>
                <a:sym typeface="Times New Roman"/>
              </a:rPr>
              <a:t>Shubham Jaiswal</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Google Shape;120;p22"/>
          <p:cNvPicPr preferRelativeResize="0"/>
          <p:nvPr/>
        </p:nvPicPr>
        <p:blipFill>
          <a:blip r:embed="rId3">
            <a:alphaModFix/>
          </a:blip>
          <a:stretch>
            <a:fillRect/>
          </a:stretch>
        </p:blipFill>
        <p:spPr>
          <a:xfrm>
            <a:off x="152400" y="152400"/>
            <a:ext cx="8839201" cy="4824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3"/>
          <p:cNvSpPr txBox="1"/>
          <p:nvPr/>
        </p:nvSpPr>
        <p:spPr>
          <a:xfrm>
            <a:off x="1149275" y="1463550"/>
            <a:ext cx="7005600" cy="1108200"/>
          </a:xfrm>
          <a:prstGeom prst="rect">
            <a:avLst/>
          </a:prstGeom>
          <a:noFill/>
          <a:ln>
            <a:noFill/>
          </a:ln>
          <a:effectLst>
            <a:outerShdw blurRad="57150" dist="19050" dir="5400000" algn="bl" rotWithShape="0">
              <a:srgbClr val="000000"/>
            </a:outerShdw>
            <a:reflection dist="38100" dir="5400000" fadeDir="5400012" sy="-100000" algn="bl" rotWithShape="0"/>
          </a:effectLst>
        </p:spPr>
        <p:txBody>
          <a:bodyPr spcFirstLastPara="1" wrap="square" lIns="91425" tIns="91425" rIns="91425" bIns="91425" anchor="t" anchorCtr="0">
            <a:spAutoFit/>
          </a:bodyPr>
          <a:lstStyle/>
          <a:p>
            <a:pPr marL="0" lvl="0" indent="0" algn="ctr" rtl="0">
              <a:spcBef>
                <a:spcPts val="0"/>
              </a:spcBef>
              <a:spcAft>
                <a:spcPts val="0"/>
              </a:spcAft>
              <a:buNone/>
            </a:pPr>
            <a:r>
              <a:rPr lang="en-GB" sz="6000">
                <a:solidFill>
                  <a:srgbClr val="FFFF00"/>
                </a:solidFill>
                <a:latin typeface="Times New Roman"/>
                <a:ea typeface="Times New Roman"/>
                <a:cs typeface="Times New Roman"/>
                <a:sym typeface="Times New Roman"/>
              </a:rPr>
              <a:t>Thank YOU!</a:t>
            </a:r>
            <a:endParaRPr sz="6000">
              <a:solidFill>
                <a:srgbClr val="FFFF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311700" y="445025"/>
            <a:ext cx="8520600" cy="572700"/>
          </a:xfrm>
          <a:prstGeom prst="rect">
            <a:avLst/>
          </a:prstGeom>
          <a:effectLst>
            <a:outerShdw blurRad="57150" dist="19050" dir="5400000" algn="bl" rotWithShape="0">
              <a:srgbClr val="000000"/>
            </a:outerShdw>
          </a:effectLst>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u="sng">
                <a:latin typeface="Times New Roman"/>
                <a:ea typeface="Times New Roman"/>
                <a:cs typeface="Times New Roman"/>
                <a:sym typeface="Times New Roman"/>
              </a:rPr>
              <a:t>CREATORS DETAILS</a:t>
            </a:r>
            <a:r>
              <a:rPr lang="en-GB">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68" name="Google Shape;68;p14"/>
          <p:cNvSpPr txBox="1"/>
          <p:nvPr/>
        </p:nvSpPr>
        <p:spPr>
          <a:xfrm>
            <a:off x="434825" y="1131375"/>
            <a:ext cx="2486100" cy="16932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Shashank Paliwal:</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SAP ID- 500095932</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ROLL NO- R2142210945</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BATCH- 6</a:t>
            </a:r>
            <a:endParaRPr>
              <a:solidFill>
                <a:schemeClr val="dk1"/>
              </a:solidFill>
              <a:latin typeface="Times New Roman"/>
              <a:ea typeface="Times New Roman"/>
              <a:cs typeface="Times New Roman"/>
              <a:sym typeface="Times New Roman"/>
            </a:endParaRPr>
          </a:p>
        </p:txBody>
      </p:sp>
      <p:sp>
        <p:nvSpPr>
          <p:cNvPr id="69" name="Google Shape;69;p14"/>
          <p:cNvSpPr txBox="1"/>
          <p:nvPr/>
        </p:nvSpPr>
        <p:spPr>
          <a:xfrm>
            <a:off x="3465975" y="1131375"/>
            <a:ext cx="2486100" cy="16932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Piklu De:</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SAP ID- 500096448</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ROLL NO- R2142211127</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BATCH- 6</a:t>
            </a:r>
            <a:endParaRPr>
              <a:solidFill>
                <a:schemeClr val="dk1"/>
              </a:solidFill>
              <a:latin typeface="Times New Roman"/>
              <a:ea typeface="Times New Roman"/>
              <a:cs typeface="Times New Roman"/>
              <a:sym typeface="Times New Roman"/>
            </a:endParaRPr>
          </a:p>
        </p:txBody>
      </p:sp>
      <p:sp>
        <p:nvSpPr>
          <p:cNvPr id="70" name="Google Shape;70;p14"/>
          <p:cNvSpPr txBox="1"/>
          <p:nvPr/>
        </p:nvSpPr>
        <p:spPr>
          <a:xfrm>
            <a:off x="6113125" y="1131375"/>
            <a:ext cx="2486100" cy="16932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Shubham Jaiswal:</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SAP ID- 500096554</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ROLL NO- R2142211137</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BATCH- 6</a:t>
            </a:r>
            <a:endParaRPr>
              <a:solidFill>
                <a:schemeClr val="dk1"/>
              </a:solidFill>
              <a:latin typeface="Times New Roman"/>
              <a:ea typeface="Times New Roman"/>
              <a:cs typeface="Times New Roman"/>
              <a:sym typeface="Times New Roman"/>
            </a:endParaRPr>
          </a:p>
        </p:txBody>
      </p:sp>
      <p:pic>
        <p:nvPicPr>
          <p:cNvPr id="71" name="Google Shape;71;p14"/>
          <p:cNvPicPr preferRelativeResize="0"/>
          <p:nvPr/>
        </p:nvPicPr>
        <p:blipFill>
          <a:blip r:embed="rId3">
            <a:alphaModFix/>
          </a:blip>
          <a:stretch>
            <a:fillRect/>
          </a:stretch>
        </p:blipFill>
        <p:spPr>
          <a:xfrm>
            <a:off x="434825" y="2986850"/>
            <a:ext cx="2184224" cy="2014126"/>
          </a:xfrm>
          <a:prstGeom prst="rect">
            <a:avLst/>
          </a:prstGeom>
          <a:noFill/>
          <a:ln>
            <a:noFill/>
          </a:ln>
          <a:effectLst>
            <a:outerShdw blurRad="57150" dist="19050" dir="5400000" algn="bl" rotWithShape="0">
              <a:srgbClr val="000000"/>
            </a:outerShdw>
          </a:effectLst>
        </p:spPr>
      </p:pic>
      <p:pic>
        <p:nvPicPr>
          <p:cNvPr id="72" name="Google Shape;72;p14"/>
          <p:cNvPicPr preferRelativeResize="0"/>
          <p:nvPr/>
        </p:nvPicPr>
        <p:blipFill>
          <a:blip r:embed="rId4">
            <a:alphaModFix/>
          </a:blip>
          <a:stretch>
            <a:fillRect/>
          </a:stretch>
        </p:blipFill>
        <p:spPr>
          <a:xfrm>
            <a:off x="3465975" y="2986850"/>
            <a:ext cx="2239225" cy="2014125"/>
          </a:xfrm>
          <a:prstGeom prst="rect">
            <a:avLst/>
          </a:prstGeom>
          <a:noFill/>
          <a:ln>
            <a:noFill/>
          </a:ln>
          <a:effectLst>
            <a:outerShdw blurRad="57150" dist="19050" dir="5400000" algn="bl" rotWithShape="0">
              <a:srgbClr val="000000"/>
            </a:outerShdw>
          </a:effectLst>
        </p:spPr>
      </p:pic>
      <p:pic>
        <p:nvPicPr>
          <p:cNvPr id="73" name="Google Shape;73;p14"/>
          <p:cNvPicPr preferRelativeResize="0"/>
          <p:nvPr/>
        </p:nvPicPr>
        <p:blipFill>
          <a:blip r:embed="rId5">
            <a:alphaModFix/>
          </a:blip>
          <a:stretch>
            <a:fillRect/>
          </a:stretch>
        </p:blipFill>
        <p:spPr>
          <a:xfrm>
            <a:off x="6113125" y="2986850"/>
            <a:ext cx="2486101" cy="2014125"/>
          </a:xfrm>
          <a:prstGeom prst="rect">
            <a:avLst/>
          </a:prstGeom>
          <a:noFill/>
          <a:ln>
            <a:noFill/>
          </a:ln>
          <a:effectLst>
            <a:outerShdw blurRad="57150" dist="19050" dir="5400000" algn="bl" rotWithShape="0">
              <a:srgbClr val="000000"/>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fade">
                                      <p:cBhvr>
                                        <p:cTn id="7" dur="1000"/>
                                        <p:tgtEl>
                                          <p:spTgt spid="7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2"/>
                                        </p:tgtEl>
                                        <p:attrNameLst>
                                          <p:attrName>style.visibility</p:attrName>
                                        </p:attrNameLst>
                                      </p:cBhvr>
                                      <p:to>
                                        <p:strVal val="visible"/>
                                      </p:to>
                                    </p:set>
                                    <p:animEffect transition="in" filter="fade">
                                      <p:cBhvr>
                                        <p:cTn id="12" dur="1000"/>
                                        <p:tgtEl>
                                          <p:spTgt spid="7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3"/>
                                        </p:tgtEl>
                                        <p:attrNameLst>
                                          <p:attrName>style.visibility</p:attrName>
                                        </p:attrNameLst>
                                      </p:cBhvr>
                                      <p:to>
                                        <p:strVal val="visible"/>
                                      </p:to>
                                    </p:set>
                                    <p:animEffect transition="in" filter="fade">
                                      <p:cBhvr>
                                        <p:cTn id="17" dur="10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11700" y="445025"/>
            <a:ext cx="8520600" cy="572700"/>
          </a:xfrm>
          <a:prstGeom prst="rect">
            <a:avLst/>
          </a:prstGeom>
          <a:effectLst>
            <a:outerShdw blurRad="57150" dist="19050" dir="5400000" algn="bl" rotWithShape="0">
              <a:srgbClr val="000000"/>
            </a:outerShdw>
          </a:effectLst>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u="sng">
                <a:latin typeface="Times New Roman"/>
                <a:ea typeface="Times New Roman"/>
                <a:cs typeface="Times New Roman"/>
                <a:sym typeface="Times New Roman"/>
              </a:rPr>
              <a:t>OVERVIEW</a:t>
            </a:r>
            <a:r>
              <a:rPr lang="en-GB">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79" name="Google Shape;79;p15"/>
          <p:cNvSpPr txBox="1">
            <a:spLocks noGrp="1"/>
          </p:cNvSpPr>
          <p:nvPr>
            <p:ph type="body" idx="1"/>
          </p:nvPr>
        </p:nvSpPr>
        <p:spPr>
          <a:xfrm>
            <a:off x="311700" y="1152475"/>
            <a:ext cx="8520600" cy="3416400"/>
          </a:xfrm>
          <a:prstGeom prst="rect">
            <a:avLst/>
          </a:prstGeom>
          <a:effectLst>
            <a:outerShdw blurRad="57150" dist="19050" dir="5400000" algn="bl" rotWithShape="0">
              <a:srgbClr val="000000"/>
            </a:outerShdw>
          </a:effectLst>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In this Project, We are trying to build SAAS project which can be accessed via internet (Web Application)  in which people or authors who are not recognized well yet in the society, and because of that they are not able to publish or sell their books in a huge numbers can place it in our website and we will help them to distribute their books over multiple regions. Along with books, novels a person can also put his thesis, research paper and views over the site. </a:t>
            </a:r>
            <a:endParaRPr>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GB">
                <a:solidFill>
                  <a:schemeClr val="dk1"/>
                </a:solidFill>
                <a:latin typeface="Times New Roman"/>
                <a:ea typeface="Times New Roman"/>
                <a:cs typeface="Times New Roman"/>
                <a:sym typeface="Times New Roman"/>
              </a:rPr>
              <a:t>It is basically a E-Commerce web application which only sells books in three formats -</a:t>
            </a:r>
            <a:endParaRPr>
              <a:solidFill>
                <a:schemeClr val="dk1"/>
              </a:solidFill>
              <a:latin typeface="Times New Roman"/>
              <a:ea typeface="Times New Roman"/>
              <a:cs typeface="Times New Roman"/>
              <a:sym typeface="Times New Roman"/>
            </a:endParaRPr>
          </a:p>
          <a:p>
            <a:pPr marL="457200" lvl="0" indent="-342900" algn="l" rtl="0">
              <a:spcBef>
                <a:spcPts val="1200"/>
              </a:spcBef>
              <a:spcAft>
                <a:spcPts val="0"/>
              </a:spcAft>
              <a:buClr>
                <a:schemeClr val="dk1"/>
              </a:buClr>
              <a:buSzPts val="1800"/>
              <a:buFont typeface="Times New Roman"/>
              <a:buAutoNum type="arabicPeriod"/>
            </a:pPr>
            <a:r>
              <a:rPr lang="en-GB">
                <a:solidFill>
                  <a:schemeClr val="dk1"/>
                </a:solidFill>
                <a:latin typeface="Times New Roman"/>
                <a:ea typeface="Times New Roman"/>
                <a:cs typeface="Times New Roman"/>
                <a:sym typeface="Times New Roman"/>
              </a:rPr>
              <a:t>Hard Copy</a:t>
            </a:r>
            <a:endParaRPr>
              <a:solidFill>
                <a:schemeClr val="dk1"/>
              </a:solidFill>
              <a:latin typeface="Times New Roman"/>
              <a:ea typeface="Times New Roman"/>
              <a:cs typeface="Times New Roman"/>
              <a:sym typeface="Times New Roman"/>
            </a:endParaRPr>
          </a:p>
          <a:p>
            <a:pPr marL="457200" lvl="0" indent="-342900" algn="l" rtl="0">
              <a:spcBef>
                <a:spcPts val="0"/>
              </a:spcBef>
              <a:spcAft>
                <a:spcPts val="0"/>
              </a:spcAft>
              <a:buClr>
                <a:schemeClr val="dk1"/>
              </a:buClr>
              <a:buSzPts val="1800"/>
              <a:buFont typeface="Times New Roman"/>
              <a:buAutoNum type="arabicPeriod"/>
            </a:pPr>
            <a:r>
              <a:rPr lang="en-GB">
                <a:solidFill>
                  <a:schemeClr val="dk1"/>
                </a:solidFill>
                <a:latin typeface="Times New Roman"/>
                <a:ea typeface="Times New Roman"/>
                <a:cs typeface="Times New Roman"/>
                <a:sym typeface="Times New Roman"/>
              </a:rPr>
              <a:t>PDF’s(T&amp;C)</a:t>
            </a:r>
            <a:endParaRPr>
              <a:solidFill>
                <a:schemeClr val="dk1"/>
              </a:solidFill>
              <a:latin typeface="Times New Roman"/>
              <a:ea typeface="Times New Roman"/>
              <a:cs typeface="Times New Roman"/>
              <a:sym typeface="Times New Roman"/>
            </a:endParaRPr>
          </a:p>
          <a:p>
            <a:pPr marL="457200" lvl="0" indent="-342900" algn="l" rtl="0">
              <a:spcBef>
                <a:spcPts val="0"/>
              </a:spcBef>
              <a:spcAft>
                <a:spcPts val="0"/>
              </a:spcAft>
              <a:buClr>
                <a:schemeClr val="dk1"/>
              </a:buClr>
              <a:buSzPts val="1800"/>
              <a:buFont typeface="Times New Roman"/>
              <a:buAutoNum type="arabicPeriod"/>
            </a:pPr>
            <a:r>
              <a:rPr lang="en-GB">
                <a:solidFill>
                  <a:schemeClr val="dk1"/>
                </a:solidFill>
                <a:latin typeface="Times New Roman"/>
                <a:ea typeface="Times New Roman"/>
                <a:cs typeface="Times New Roman"/>
                <a:sym typeface="Times New Roman"/>
              </a:rPr>
              <a:t>Audio Books</a:t>
            </a:r>
            <a:endParaRPr>
              <a:solidFill>
                <a:schemeClr val="dk1"/>
              </a:solidFill>
              <a:latin typeface="Times New Roman"/>
              <a:ea typeface="Times New Roman"/>
              <a:cs typeface="Times New Roman"/>
              <a:sym typeface="Times New Roman"/>
            </a:endParaRPr>
          </a:p>
        </p:txBody>
      </p:sp>
      <p:pic>
        <p:nvPicPr>
          <p:cNvPr id="3" name="Recorded Sound">
            <a:hlinkClick r:id="" action="ppaction://media"/>
            <a:extLst>
              <a:ext uri="{FF2B5EF4-FFF2-40B4-BE49-F238E27FC236}">
                <a16:creationId xmlns:a16="http://schemas.microsoft.com/office/drawing/2014/main" id="{87C24AE7-A391-632A-E6BD-D724AB5F9D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1341" y="4655849"/>
            <a:ext cx="279406" cy="27940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8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311700" y="109375"/>
            <a:ext cx="8520600" cy="572700"/>
          </a:xfrm>
          <a:prstGeom prst="rect">
            <a:avLst/>
          </a:prstGeom>
          <a:effectLst>
            <a:outerShdw blurRad="57150" dist="19050" dir="5400000" algn="bl" rotWithShape="0">
              <a:srgbClr val="000000"/>
            </a:outerShdw>
          </a:effectLst>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u="sng">
                <a:latin typeface="Times New Roman"/>
                <a:ea typeface="Times New Roman"/>
                <a:cs typeface="Times New Roman"/>
                <a:sym typeface="Times New Roman"/>
              </a:rPr>
              <a:t>ROLES</a:t>
            </a:r>
            <a:r>
              <a:rPr lang="en-GB">
                <a:latin typeface="Times New Roman"/>
                <a:ea typeface="Times New Roman"/>
                <a:cs typeface="Times New Roman"/>
                <a:sym typeface="Times New Roman"/>
              </a:rPr>
              <a:t>:</a:t>
            </a:r>
            <a:endParaRPr>
              <a:latin typeface="Times New Roman"/>
              <a:ea typeface="Times New Roman"/>
              <a:cs typeface="Times New Roman"/>
              <a:sym typeface="Times New Roman"/>
            </a:endParaRPr>
          </a:p>
        </p:txBody>
      </p:sp>
      <p:sp>
        <p:nvSpPr>
          <p:cNvPr id="85" name="Google Shape;85;p16"/>
          <p:cNvSpPr txBox="1"/>
          <p:nvPr/>
        </p:nvSpPr>
        <p:spPr>
          <a:xfrm>
            <a:off x="426475" y="675275"/>
            <a:ext cx="8638200" cy="11697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Shashank Paliwal:</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sz="1200">
                <a:solidFill>
                  <a:schemeClr val="dk1"/>
                </a:solidFill>
                <a:latin typeface="Times New Roman"/>
                <a:ea typeface="Times New Roman"/>
                <a:cs typeface="Times New Roman"/>
                <a:sym typeface="Times New Roman"/>
              </a:rPr>
              <a:t>The Role in this Project was to gather the requirements for this project such as which platform to be used for the development of the project, what technology stack to be used in the project. The role was to create the SRS of the project, Use Case Diagram, DFD and doing a bit of help in the front end build up.</a:t>
            </a:r>
            <a:endParaRPr sz="1200">
              <a:solidFill>
                <a:schemeClr val="dk1"/>
              </a:solidFill>
              <a:latin typeface="Times New Roman"/>
              <a:ea typeface="Times New Roman"/>
              <a:cs typeface="Times New Roman"/>
              <a:sym typeface="Times New Roman"/>
            </a:endParaRPr>
          </a:p>
        </p:txBody>
      </p:sp>
      <p:sp>
        <p:nvSpPr>
          <p:cNvPr id="86" name="Google Shape;86;p16"/>
          <p:cNvSpPr txBox="1"/>
          <p:nvPr/>
        </p:nvSpPr>
        <p:spPr>
          <a:xfrm>
            <a:off x="426475" y="1864763"/>
            <a:ext cx="8638200" cy="9543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Piklu De:</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sz="1200">
                <a:solidFill>
                  <a:schemeClr val="dk1"/>
                </a:solidFill>
                <a:latin typeface="Times New Roman"/>
                <a:ea typeface="Times New Roman"/>
                <a:cs typeface="Times New Roman"/>
                <a:sym typeface="Times New Roman"/>
              </a:rPr>
              <a:t>The Major role was to create a good front end for this web application with the help of technology stack consists of HTML and CSS. It consists of creating a good login page, payment gateway page and a bit of help in building a mature backend.</a:t>
            </a:r>
            <a:endParaRPr sz="1200">
              <a:solidFill>
                <a:schemeClr val="dk1"/>
              </a:solidFill>
              <a:latin typeface="Times New Roman"/>
              <a:ea typeface="Times New Roman"/>
              <a:cs typeface="Times New Roman"/>
              <a:sym typeface="Times New Roman"/>
            </a:endParaRPr>
          </a:p>
        </p:txBody>
      </p:sp>
      <p:sp>
        <p:nvSpPr>
          <p:cNvPr id="87" name="Google Shape;87;p16"/>
          <p:cNvSpPr txBox="1"/>
          <p:nvPr/>
        </p:nvSpPr>
        <p:spPr>
          <a:xfrm>
            <a:off x="426475" y="3054250"/>
            <a:ext cx="8638200" cy="11391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dk1"/>
                </a:solidFill>
                <a:latin typeface="Times New Roman"/>
                <a:ea typeface="Times New Roman"/>
                <a:cs typeface="Times New Roman"/>
                <a:sym typeface="Times New Roman"/>
              </a:rPr>
              <a:t>Shubham Jaiswal:</a:t>
            </a:r>
            <a:endParaRPr>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endParaRPr sz="1200">
              <a:solidFill>
                <a:schemeClr val="dk1"/>
              </a:solidFill>
              <a:latin typeface="Times New Roman"/>
              <a:ea typeface="Times New Roman"/>
              <a:cs typeface="Times New Roman"/>
              <a:sym typeface="Times New Roman"/>
            </a:endParaRPr>
          </a:p>
          <a:p>
            <a:pPr marL="0" lvl="0" indent="0" algn="l" rtl="0">
              <a:spcBef>
                <a:spcPts val="0"/>
              </a:spcBef>
              <a:spcAft>
                <a:spcPts val="0"/>
              </a:spcAft>
              <a:buNone/>
            </a:pPr>
            <a:r>
              <a:rPr lang="en-GB" sz="1200">
                <a:solidFill>
                  <a:schemeClr val="dk1"/>
                </a:solidFill>
                <a:latin typeface="Times New Roman"/>
                <a:ea typeface="Times New Roman"/>
                <a:cs typeface="Times New Roman"/>
                <a:sym typeface="Times New Roman"/>
              </a:rPr>
              <a:t>The Major role was to create a mature Back end which has a better quality to organize the data received from the frontend. The Technology stack used in the building of the back end is Python. Other Role is to create the presentation for the project with voiceover included.</a:t>
            </a:r>
            <a:endParaRPr sz="1200">
              <a:solidFill>
                <a:schemeClr val="dk1"/>
              </a:solidFill>
              <a:latin typeface="Times New Roman"/>
              <a:ea typeface="Times New Roman"/>
              <a:cs typeface="Times New Roman"/>
              <a:sym typeface="Times New Roman"/>
            </a:endParaRPr>
          </a:p>
        </p:txBody>
      </p:sp>
      <p:sp>
        <p:nvSpPr>
          <p:cNvPr id="88" name="Google Shape;88;p16"/>
          <p:cNvSpPr txBox="1"/>
          <p:nvPr/>
        </p:nvSpPr>
        <p:spPr>
          <a:xfrm>
            <a:off x="426475" y="4388250"/>
            <a:ext cx="7106400" cy="6156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accent5"/>
                </a:solidFill>
                <a:latin typeface="Times New Roman"/>
                <a:ea typeface="Times New Roman"/>
                <a:cs typeface="Times New Roman"/>
                <a:sym typeface="Times New Roman"/>
              </a:rPr>
              <a:t>* It is a Prototype Model!!</a:t>
            </a:r>
            <a:endParaRPr>
              <a:solidFill>
                <a:schemeClr val="accent5"/>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accent5"/>
                </a:solidFill>
                <a:latin typeface="Times New Roman"/>
                <a:ea typeface="Times New Roman"/>
                <a:cs typeface="Times New Roman"/>
                <a:sym typeface="Times New Roman"/>
              </a:rPr>
              <a:t>* The DataBase is still in process.!!</a:t>
            </a:r>
            <a:endParaRPr>
              <a:solidFill>
                <a:schemeClr val="accent5"/>
              </a:solidFill>
              <a:latin typeface="Times New Roman"/>
              <a:ea typeface="Times New Roman"/>
              <a:cs typeface="Times New Roman"/>
              <a:sym typeface="Times New Roman"/>
            </a:endParaRPr>
          </a:p>
        </p:txBody>
      </p:sp>
      <p:pic>
        <p:nvPicPr>
          <p:cNvPr id="2" name="Recorded Sound">
            <a:hlinkClick r:id="" action="ppaction://media"/>
            <a:extLst>
              <a:ext uri="{FF2B5EF4-FFF2-40B4-BE49-F238E27FC236}">
                <a16:creationId xmlns:a16="http://schemas.microsoft.com/office/drawing/2014/main" id="{3449A309-7BF6-68D6-CDD2-1716A89E1B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30432" y="4753659"/>
            <a:ext cx="280466" cy="2804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3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311700" y="213500"/>
            <a:ext cx="8520600" cy="572700"/>
          </a:xfrm>
          <a:prstGeom prst="rect">
            <a:avLst/>
          </a:prstGeom>
          <a:effectLst>
            <a:outerShdw blurRad="57150" dist="19050" dir="5400000" algn="bl" rotWithShape="0">
              <a:srgbClr val="000000"/>
            </a:outerShdw>
          </a:effectLst>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u="sng" dirty="0">
                <a:latin typeface="Times New Roman"/>
                <a:ea typeface="Times New Roman"/>
                <a:cs typeface="Times New Roman"/>
                <a:sym typeface="Times New Roman"/>
              </a:rPr>
              <a:t>What this Project will offer the Users</a:t>
            </a:r>
            <a:r>
              <a:rPr lang="en-GB" dirty="0">
                <a:latin typeface="Times New Roman"/>
                <a:ea typeface="Times New Roman"/>
                <a:cs typeface="Times New Roman"/>
                <a:sym typeface="Times New Roman"/>
              </a:rPr>
              <a:t>?</a:t>
            </a:r>
            <a:endParaRPr dirty="0">
              <a:latin typeface="Times New Roman"/>
              <a:ea typeface="Times New Roman"/>
              <a:cs typeface="Times New Roman"/>
              <a:sym typeface="Times New Roman"/>
            </a:endParaRPr>
          </a:p>
        </p:txBody>
      </p:sp>
      <p:sp>
        <p:nvSpPr>
          <p:cNvPr id="94" name="Google Shape;94;p17"/>
          <p:cNvSpPr txBox="1">
            <a:spLocks noGrp="1"/>
          </p:cNvSpPr>
          <p:nvPr>
            <p:ph type="body" idx="1"/>
          </p:nvPr>
        </p:nvSpPr>
        <p:spPr>
          <a:xfrm>
            <a:off x="311700" y="910900"/>
            <a:ext cx="8520600" cy="3444600"/>
          </a:xfrm>
          <a:prstGeom prst="rect">
            <a:avLst/>
          </a:prstGeom>
          <a:effectLst>
            <a:outerShdw blurRad="57150" dist="19050" dir="5400000" algn="bl" rotWithShape="0">
              <a:srgbClr val="000000"/>
            </a:outerShdw>
          </a:effectLst>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This Project will offer the customers to purchase books of the unrecognized authors and will able to get the books at their respective destinations. This project gives a chance to aspiring authors to showcase their writing skills, without being worried about the distribution of book. </a:t>
            </a:r>
            <a:endParaRPr sz="1400" dirty="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Moreover, they will be able to get the PDF and Audio format of the books with some T&amp;C applied.</a:t>
            </a:r>
            <a:endParaRPr sz="1400" dirty="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They have multiple facilities as same as the big e-commerce sites have viz Reviewing books in public only after purchase, replacement in case of damaged order.</a:t>
            </a:r>
            <a:endParaRPr sz="1400" dirty="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The price distribution of the books in multiple formats will be different.</a:t>
            </a:r>
            <a:endParaRPr sz="1400" dirty="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Customers can also review / rate the book. </a:t>
            </a:r>
            <a:endParaRPr sz="1400" dirty="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Customer can also decide that his/her review should be seen by specific person, publicly, or by any community and with this feature we will achieve customization to some extent.</a:t>
            </a:r>
            <a:endParaRPr sz="1400" dirty="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There will be some sort of subscription plans with which user will leverage some extra features of the site like, lifetime access of books, instant notification when a new book is added to the database.</a:t>
            </a:r>
            <a:endParaRPr sz="1400" dirty="0">
              <a:latin typeface="Times New Roman"/>
              <a:ea typeface="Times New Roman"/>
              <a:cs typeface="Times New Roman"/>
              <a:sym typeface="Times New Roman"/>
            </a:endParaRPr>
          </a:p>
          <a:p>
            <a:pPr marL="457200" lvl="0" indent="-317500" algn="l" rtl="0">
              <a:spcBef>
                <a:spcPts val="0"/>
              </a:spcBef>
              <a:spcAft>
                <a:spcPts val="0"/>
              </a:spcAft>
              <a:buSzPts val="1400"/>
              <a:buFont typeface="Times New Roman"/>
              <a:buChar char="●"/>
            </a:pPr>
            <a:r>
              <a:rPr lang="en-GB" sz="1400" dirty="0">
                <a:latin typeface="Times New Roman"/>
                <a:ea typeface="Times New Roman"/>
                <a:cs typeface="Times New Roman"/>
                <a:sym typeface="Times New Roman"/>
              </a:rPr>
              <a:t>With the help to recommendation  system we can also recommend books to user (This can be done by analysing the reading history of user) .</a:t>
            </a:r>
            <a:endParaRPr sz="1400" dirty="0">
              <a:latin typeface="Times New Roman"/>
              <a:ea typeface="Times New Roman"/>
              <a:cs typeface="Times New Roman"/>
              <a:sym typeface="Times New Roman"/>
            </a:endParaRPr>
          </a:p>
        </p:txBody>
      </p:sp>
      <p:sp>
        <p:nvSpPr>
          <p:cNvPr id="95" name="Google Shape;95;p17"/>
          <p:cNvSpPr txBox="1"/>
          <p:nvPr/>
        </p:nvSpPr>
        <p:spPr>
          <a:xfrm>
            <a:off x="311700" y="4453000"/>
            <a:ext cx="5848200" cy="615600"/>
          </a:xfrm>
          <a:prstGeom prst="rect">
            <a:avLst/>
          </a:prstGeom>
          <a:noFill/>
          <a:ln>
            <a:noFill/>
          </a:ln>
          <a:effectLst>
            <a:outerShdw blurRad="57150" dist="19050" dir="5400000" algn="bl" rotWithShape="0">
              <a:srgbClr val="000000"/>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accent5"/>
                </a:solidFill>
                <a:latin typeface="Times New Roman"/>
                <a:ea typeface="Times New Roman"/>
                <a:cs typeface="Times New Roman"/>
                <a:sym typeface="Times New Roman"/>
              </a:rPr>
              <a:t>The next slide will introduce how the project looks like when fully completed.</a:t>
            </a:r>
            <a:endParaRPr>
              <a:solidFill>
                <a:schemeClr val="accent5"/>
              </a:solidFill>
              <a:latin typeface="Times New Roman"/>
              <a:ea typeface="Times New Roman"/>
              <a:cs typeface="Times New Roman"/>
              <a:sym typeface="Times New Roman"/>
            </a:endParaRPr>
          </a:p>
          <a:p>
            <a:pPr marL="0" lvl="0" indent="0" algn="l" rtl="0">
              <a:spcBef>
                <a:spcPts val="0"/>
              </a:spcBef>
              <a:spcAft>
                <a:spcPts val="0"/>
              </a:spcAft>
              <a:buNone/>
            </a:pPr>
            <a:r>
              <a:rPr lang="en-GB">
                <a:solidFill>
                  <a:schemeClr val="accent5"/>
                </a:solidFill>
                <a:latin typeface="Times New Roman"/>
                <a:ea typeface="Times New Roman"/>
                <a:cs typeface="Times New Roman"/>
                <a:sym typeface="Times New Roman"/>
              </a:rPr>
              <a:t>* It is just a prototype representation, not the original!</a:t>
            </a:r>
            <a:endParaRPr>
              <a:solidFill>
                <a:schemeClr val="accent5"/>
              </a:solidFill>
              <a:latin typeface="Times New Roman"/>
              <a:ea typeface="Times New Roman"/>
              <a:cs typeface="Times New Roman"/>
              <a:sym typeface="Times New Roman"/>
            </a:endParaRPr>
          </a:p>
        </p:txBody>
      </p:sp>
      <p:pic>
        <p:nvPicPr>
          <p:cNvPr id="2" name="Recorded Sound">
            <a:hlinkClick r:id="" action="ppaction://media"/>
            <a:extLst>
              <a:ext uri="{FF2B5EF4-FFF2-40B4-BE49-F238E27FC236}">
                <a16:creationId xmlns:a16="http://schemas.microsoft.com/office/drawing/2014/main" id="{4F3BA372-B0EA-CA2D-0750-843C9649C0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29060" y="4728573"/>
            <a:ext cx="263049" cy="26304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2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18"/>
          <p:cNvPicPr preferRelativeResize="0"/>
          <p:nvPr/>
        </p:nvPicPr>
        <p:blipFill>
          <a:blip r:embed="rId3">
            <a:alphaModFix/>
          </a:blip>
          <a:stretch>
            <a:fillRect/>
          </a:stretch>
        </p:blipFill>
        <p:spPr>
          <a:xfrm>
            <a:off x="152400" y="144905"/>
            <a:ext cx="8839200" cy="4854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pic>
        <p:nvPicPr>
          <p:cNvPr id="105" name="Google Shape;105;p19"/>
          <p:cNvPicPr preferRelativeResize="0"/>
          <p:nvPr/>
        </p:nvPicPr>
        <p:blipFill>
          <a:blip r:embed="rId3">
            <a:alphaModFix/>
          </a:blip>
          <a:stretch>
            <a:fillRect/>
          </a:stretch>
        </p:blipFill>
        <p:spPr>
          <a:xfrm>
            <a:off x="152400" y="152400"/>
            <a:ext cx="8839200" cy="4824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20"/>
          <p:cNvPicPr preferRelativeResize="0"/>
          <p:nvPr/>
        </p:nvPicPr>
        <p:blipFill>
          <a:blip r:embed="rId3">
            <a:alphaModFix/>
          </a:blip>
          <a:stretch>
            <a:fillRect/>
          </a:stretch>
        </p:blipFill>
        <p:spPr>
          <a:xfrm>
            <a:off x="152400" y="152400"/>
            <a:ext cx="8839200" cy="4854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21"/>
          <p:cNvPicPr preferRelativeResize="0"/>
          <p:nvPr/>
        </p:nvPicPr>
        <p:blipFill>
          <a:blip r:embed="rId3">
            <a:alphaModFix/>
          </a:blip>
          <a:stretch>
            <a:fillRect/>
          </a:stretch>
        </p:blipFill>
        <p:spPr>
          <a:xfrm>
            <a:off x="152400" y="152400"/>
            <a:ext cx="8839200" cy="4874349"/>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623</Words>
  <Application>Microsoft Office PowerPoint</Application>
  <PresentationFormat>On-screen Show (16:9)</PresentationFormat>
  <Paragraphs>58</Paragraphs>
  <Slides>11</Slides>
  <Notes>11</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Oswald</vt:lpstr>
      <vt:lpstr>Times New Roman</vt:lpstr>
      <vt:lpstr>Average</vt:lpstr>
      <vt:lpstr>Arial</vt:lpstr>
      <vt:lpstr>Slate</vt:lpstr>
      <vt:lpstr>THE BOSTOREK</vt:lpstr>
      <vt:lpstr>CREATORS DETAILS:</vt:lpstr>
      <vt:lpstr>OVERVIEW:</vt:lpstr>
      <vt:lpstr>ROLES:</vt:lpstr>
      <vt:lpstr>What this Project will offer the Users?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Feedbooks</dc:title>
  <dc:creator>Piklu</dc:creator>
  <cp:lastModifiedBy>Piklu De</cp:lastModifiedBy>
  <cp:revision>4</cp:revision>
  <dcterms:modified xsi:type="dcterms:W3CDTF">2023-09-26T17:25:33Z</dcterms:modified>
</cp:coreProperties>
</file>